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594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layout/>
    </c:title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Bid</c:v>
                </c:pt>
              </c:strCache>
            </c:strRef>
          </c:tx>
          <c:cat>
            <c:strRef>
              <c:f>Sheet1!$A$2:$A$18</c:f>
              <c:strCache>
                <c:ptCount val="17"/>
                <c:pt idx="0">
                  <c:v>1pm</c:v>
                </c:pt>
                <c:pt idx="1">
                  <c:v>1.30pm</c:v>
                </c:pt>
                <c:pt idx="2">
                  <c:v>2pm</c:v>
                </c:pt>
                <c:pt idx="3">
                  <c:v>2.30pm</c:v>
                </c:pt>
                <c:pt idx="4">
                  <c:v>3pm</c:v>
                </c:pt>
                <c:pt idx="5">
                  <c:v>3.30pm</c:v>
                </c:pt>
                <c:pt idx="6">
                  <c:v>4pm</c:v>
                </c:pt>
                <c:pt idx="7">
                  <c:v>4.30pm</c:v>
                </c:pt>
                <c:pt idx="8">
                  <c:v>5pm</c:v>
                </c:pt>
                <c:pt idx="9">
                  <c:v>5.30pm</c:v>
                </c:pt>
                <c:pt idx="10">
                  <c:v>6pm</c:v>
                </c:pt>
                <c:pt idx="11">
                  <c:v>6.30pm</c:v>
                </c:pt>
                <c:pt idx="12">
                  <c:v>7pm</c:v>
                </c:pt>
                <c:pt idx="13">
                  <c:v>7.30pm</c:v>
                </c:pt>
                <c:pt idx="14">
                  <c:v>8.00pm</c:v>
                </c:pt>
                <c:pt idx="15">
                  <c:v>8.30pm</c:v>
                </c:pt>
                <c:pt idx="16">
                  <c:v>9.00pm</c:v>
                </c:pt>
              </c:strCache>
            </c:strRef>
          </c:cat>
          <c:val>
            <c:numRef>
              <c:f>Sheet1!$B$2:$B$18</c:f>
              <c:numCache>
                <c:formatCode>"£"#,##0.00;[Red]\-"£"#,##0.00</c:formatCode>
                <c:ptCount val="17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4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6.5</c:v>
                </c:pt>
                <c:pt idx="11">
                  <c:v>8</c:v>
                </c:pt>
                <c:pt idx="12">
                  <c:v>8</c:v>
                </c:pt>
                <c:pt idx="13">
                  <c:v>8</c:v>
                </c:pt>
                <c:pt idx="14">
                  <c:v>10</c:v>
                </c:pt>
                <c:pt idx="15">
                  <c:v>12</c:v>
                </c:pt>
                <c:pt idx="16">
                  <c:v>15</c:v>
                </c:pt>
              </c:numCache>
            </c:numRef>
          </c:val>
        </c:ser>
        <c:dLbls/>
        <c:marker val="1"/>
        <c:axId val="66848640"/>
        <c:axId val="66850176"/>
      </c:lineChart>
      <c:catAx>
        <c:axId val="66848640"/>
        <c:scaling>
          <c:orientation val="minMax"/>
        </c:scaling>
        <c:axPos val="b"/>
        <c:tickLblPos val="nextTo"/>
        <c:crossAx val="66850176"/>
        <c:crosses val="autoZero"/>
        <c:auto val="1"/>
        <c:lblAlgn val="ctr"/>
        <c:lblOffset val="100"/>
      </c:catAx>
      <c:valAx>
        <c:axId val="66850176"/>
        <c:scaling>
          <c:orientation val="minMax"/>
        </c:scaling>
        <c:axPos val="l"/>
        <c:majorGridlines/>
        <c:numFmt formatCode="&quot;£&quot;#,##0.00;[Red]\-&quot;£&quot;#,##0.00" sourceLinked="1"/>
        <c:tickLblPos val="nextTo"/>
        <c:crossAx val="66848640"/>
        <c:crosses val="autoZero"/>
        <c:crossBetween val="between"/>
      </c:valAx>
    </c:plotArea>
    <c:legend>
      <c:legendPos val="r"/>
      <c:layout/>
    </c:legend>
    <c:plotVisOnly val="1"/>
    <c:dispBlanksAs val="zero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layout/>
    </c:title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Bid</c:v>
                </c:pt>
              </c:strCache>
            </c:strRef>
          </c:tx>
          <c:cat>
            <c:strRef>
              <c:f>Sheet1!$A$2:$A$18</c:f>
              <c:strCache>
                <c:ptCount val="17"/>
                <c:pt idx="0">
                  <c:v>1pm</c:v>
                </c:pt>
                <c:pt idx="1">
                  <c:v>1.30pm</c:v>
                </c:pt>
                <c:pt idx="2">
                  <c:v>2pm</c:v>
                </c:pt>
                <c:pt idx="3">
                  <c:v>2.30pm</c:v>
                </c:pt>
                <c:pt idx="4">
                  <c:v>3pm</c:v>
                </c:pt>
                <c:pt idx="5">
                  <c:v>3.30pm</c:v>
                </c:pt>
                <c:pt idx="6">
                  <c:v>4pm</c:v>
                </c:pt>
                <c:pt idx="7">
                  <c:v>4.30pm</c:v>
                </c:pt>
                <c:pt idx="8">
                  <c:v>5pm</c:v>
                </c:pt>
                <c:pt idx="9">
                  <c:v>5.30pm</c:v>
                </c:pt>
                <c:pt idx="10">
                  <c:v>6pm</c:v>
                </c:pt>
                <c:pt idx="11">
                  <c:v>6.30pm</c:v>
                </c:pt>
                <c:pt idx="12">
                  <c:v>7pm</c:v>
                </c:pt>
                <c:pt idx="13">
                  <c:v>7.30pm</c:v>
                </c:pt>
                <c:pt idx="14">
                  <c:v>8.00pm</c:v>
                </c:pt>
                <c:pt idx="15">
                  <c:v>8.30pm</c:v>
                </c:pt>
                <c:pt idx="16">
                  <c:v>9.00pm</c:v>
                </c:pt>
              </c:strCache>
            </c:strRef>
          </c:cat>
          <c:val>
            <c:numRef>
              <c:f>Sheet1!$B$2:$B$18</c:f>
              <c:numCache>
                <c:formatCode>"£"#,##0.00;[Red]\-"£"#,##0.00</c:formatCode>
                <c:ptCount val="17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4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6.5</c:v>
                </c:pt>
                <c:pt idx="11">
                  <c:v>8</c:v>
                </c:pt>
                <c:pt idx="12">
                  <c:v>8</c:v>
                </c:pt>
                <c:pt idx="13">
                  <c:v>8</c:v>
                </c:pt>
                <c:pt idx="14">
                  <c:v>10</c:v>
                </c:pt>
                <c:pt idx="15">
                  <c:v>12</c:v>
                </c:pt>
                <c:pt idx="16">
                  <c:v>15</c:v>
                </c:pt>
              </c:numCache>
            </c:numRef>
          </c:val>
        </c:ser>
        <c:dLbls/>
        <c:marker val="1"/>
        <c:axId val="87464576"/>
        <c:axId val="87482752"/>
      </c:lineChart>
      <c:catAx>
        <c:axId val="87464576"/>
        <c:scaling>
          <c:orientation val="minMax"/>
        </c:scaling>
        <c:axPos val="b"/>
        <c:tickLblPos val="nextTo"/>
        <c:crossAx val="87482752"/>
        <c:crosses val="autoZero"/>
        <c:auto val="1"/>
        <c:lblAlgn val="ctr"/>
        <c:lblOffset val="100"/>
      </c:catAx>
      <c:valAx>
        <c:axId val="87482752"/>
        <c:scaling>
          <c:orientation val="minMax"/>
        </c:scaling>
        <c:axPos val="l"/>
        <c:majorGridlines/>
        <c:numFmt formatCode="&quot;£&quot;#,##0.00;[Red]\-&quot;£&quot;#,##0.00" sourceLinked="1"/>
        <c:tickLblPos val="nextTo"/>
        <c:crossAx val="87464576"/>
        <c:crosses val="autoZero"/>
        <c:crossBetween val="between"/>
      </c:valAx>
    </c:plotArea>
    <c:legend>
      <c:legendPos val="r"/>
      <c:layout/>
    </c:legend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layout/>
    </c:title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Bid</c:v>
                </c:pt>
              </c:strCache>
            </c:strRef>
          </c:tx>
          <c:cat>
            <c:strRef>
              <c:f>Sheet1!$A$2:$A$18</c:f>
              <c:strCache>
                <c:ptCount val="17"/>
                <c:pt idx="0">
                  <c:v>1pm</c:v>
                </c:pt>
                <c:pt idx="1">
                  <c:v>1.30pm</c:v>
                </c:pt>
                <c:pt idx="2">
                  <c:v>2pm</c:v>
                </c:pt>
                <c:pt idx="3">
                  <c:v>2.30pm</c:v>
                </c:pt>
                <c:pt idx="4">
                  <c:v>3pm</c:v>
                </c:pt>
                <c:pt idx="5">
                  <c:v>3.30pm</c:v>
                </c:pt>
                <c:pt idx="6">
                  <c:v>4pm</c:v>
                </c:pt>
                <c:pt idx="7">
                  <c:v>4.30pm</c:v>
                </c:pt>
                <c:pt idx="8">
                  <c:v>5pm</c:v>
                </c:pt>
                <c:pt idx="9">
                  <c:v>5.30pm</c:v>
                </c:pt>
                <c:pt idx="10">
                  <c:v>6pm</c:v>
                </c:pt>
                <c:pt idx="11">
                  <c:v>6.30pm</c:v>
                </c:pt>
                <c:pt idx="12">
                  <c:v>7pm</c:v>
                </c:pt>
                <c:pt idx="13">
                  <c:v>7.30pm</c:v>
                </c:pt>
                <c:pt idx="14">
                  <c:v>8.00pm</c:v>
                </c:pt>
                <c:pt idx="15">
                  <c:v>8.30pm</c:v>
                </c:pt>
                <c:pt idx="16">
                  <c:v>9.00pm</c:v>
                </c:pt>
              </c:strCache>
            </c:strRef>
          </c:cat>
          <c:val>
            <c:numRef>
              <c:f>Sheet1!$B$2:$B$18</c:f>
              <c:numCache>
                <c:formatCode>"£"#,##0.00;[Red]\-"£"#,##0.00</c:formatCode>
                <c:ptCount val="17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4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6.5</c:v>
                </c:pt>
                <c:pt idx="11">
                  <c:v>8</c:v>
                </c:pt>
                <c:pt idx="12">
                  <c:v>8</c:v>
                </c:pt>
                <c:pt idx="13">
                  <c:v>8</c:v>
                </c:pt>
                <c:pt idx="14">
                  <c:v>10</c:v>
                </c:pt>
                <c:pt idx="15">
                  <c:v>12</c:v>
                </c:pt>
                <c:pt idx="16">
                  <c:v>15</c:v>
                </c:pt>
              </c:numCache>
            </c:numRef>
          </c:val>
        </c:ser>
        <c:dLbls/>
        <c:marker val="1"/>
        <c:axId val="85479808"/>
        <c:axId val="85481344"/>
      </c:lineChart>
      <c:catAx>
        <c:axId val="85479808"/>
        <c:scaling>
          <c:orientation val="minMax"/>
        </c:scaling>
        <c:axPos val="b"/>
        <c:tickLblPos val="nextTo"/>
        <c:crossAx val="85481344"/>
        <c:crosses val="autoZero"/>
        <c:auto val="1"/>
        <c:lblAlgn val="ctr"/>
        <c:lblOffset val="100"/>
      </c:catAx>
      <c:valAx>
        <c:axId val="85481344"/>
        <c:scaling>
          <c:orientation val="minMax"/>
        </c:scaling>
        <c:axPos val="l"/>
        <c:majorGridlines/>
        <c:numFmt formatCode="&quot;£&quot;#,##0.00;[Red]\-&quot;£&quot;#,##0.00" sourceLinked="1"/>
        <c:tickLblPos val="nextTo"/>
        <c:crossAx val="85479808"/>
        <c:crosses val="autoZero"/>
        <c:crossBetween val="between"/>
      </c:valAx>
    </c:plotArea>
    <c:legend>
      <c:legendPos val="r"/>
      <c:layout/>
    </c:legend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layout/>
    </c:title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Bid</c:v>
                </c:pt>
              </c:strCache>
            </c:strRef>
          </c:tx>
          <c:cat>
            <c:strRef>
              <c:f>Sheet1!$A$2:$A$18</c:f>
              <c:strCache>
                <c:ptCount val="17"/>
                <c:pt idx="0">
                  <c:v>1pm</c:v>
                </c:pt>
                <c:pt idx="1">
                  <c:v>1.30pm</c:v>
                </c:pt>
                <c:pt idx="2">
                  <c:v>2pm</c:v>
                </c:pt>
                <c:pt idx="3">
                  <c:v>2.30pm</c:v>
                </c:pt>
                <c:pt idx="4">
                  <c:v>3pm</c:v>
                </c:pt>
                <c:pt idx="5">
                  <c:v>3.30pm</c:v>
                </c:pt>
                <c:pt idx="6">
                  <c:v>4pm</c:v>
                </c:pt>
                <c:pt idx="7">
                  <c:v>4.30pm</c:v>
                </c:pt>
                <c:pt idx="8">
                  <c:v>5pm</c:v>
                </c:pt>
                <c:pt idx="9">
                  <c:v>5.30pm</c:v>
                </c:pt>
                <c:pt idx="10">
                  <c:v>6pm</c:v>
                </c:pt>
                <c:pt idx="11">
                  <c:v>6.30pm</c:v>
                </c:pt>
                <c:pt idx="12">
                  <c:v>7pm</c:v>
                </c:pt>
                <c:pt idx="13">
                  <c:v>7.30pm</c:v>
                </c:pt>
                <c:pt idx="14">
                  <c:v>8.00pm</c:v>
                </c:pt>
                <c:pt idx="15">
                  <c:v>8.30pm</c:v>
                </c:pt>
                <c:pt idx="16">
                  <c:v>9.00pm</c:v>
                </c:pt>
              </c:strCache>
            </c:strRef>
          </c:cat>
          <c:val>
            <c:numRef>
              <c:f>Sheet1!$B$2:$B$18</c:f>
              <c:numCache>
                <c:formatCode>"£"#,##0.00;[Red]\-"£"#,##0.00</c:formatCode>
                <c:ptCount val="17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4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6.5</c:v>
                </c:pt>
                <c:pt idx="11">
                  <c:v>8</c:v>
                </c:pt>
                <c:pt idx="12">
                  <c:v>8</c:v>
                </c:pt>
                <c:pt idx="13">
                  <c:v>8</c:v>
                </c:pt>
                <c:pt idx="14">
                  <c:v>10</c:v>
                </c:pt>
                <c:pt idx="15">
                  <c:v>12</c:v>
                </c:pt>
                <c:pt idx="16">
                  <c:v>15</c:v>
                </c:pt>
              </c:numCache>
            </c:numRef>
          </c:val>
        </c:ser>
        <c:dLbls/>
        <c:marker val="1"/>
        <c:axId val="85543936"/>
        <c:axId val="85787392"/>
      </c:lineChart>
      <c:catAx>
        <c:axId val="85543936"/>
        <c:scaling>
          <c:orientation val="minMax"/>
        </c:scaling>
        <c:axPos val="b"/>
        <c:tickLblPos val="nextTo"/>
        <c:crossAx val="85787392"/>
        <c:crosses val="autoZero"/>
        <c:auto val="1"/>
        <c:lblAlgn val="ctr"/>
        <c:lblOffset val="100"/>
      </c:catAx>
      <c:valAx>
        <c:axId val="85787392"/>
        <c:scaling>
          <c:orientation val="minMax"/>
        </c:scaling>
        <c:axPos val="l"/>
        <c:majorGridlines/>
        <c:numFmt formatCode="&quot;£&quot;#,##0.00;[Red]\-&quot;£&quot;#,##0.00" sourceLinked="1"/>
        <c:tickLblPos val="nextTo"/>
        <c:crossAx val="85543936"/>
        <c:crosses val="autoZero"/>
        <c:crossBetween val="between"/>
      </c:valAx>
    </c:plotArea>
    <c:legend>
      <c:legendPos val="r"/>
      <c:layout/>
    </c:legend>
    <c:plotVisOnly val="1"/>
    <c:dispBlanksAs val="zero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layout/>
    </c:title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Bid</c:v>
                </c:pt>
              </c:strCache>
            </c:strRef>
          </c:tx>
          <c:cat>
            <c:strRef>
              <c:f>Sheet1!$A$2:$A$18</c:f>
              <c:strCache>
                <c:ptCount val="17"/>
                <c:pt idx="0">
                  <c:v>1pm</c:v>
                </c:pt>
                <c:pt idx="1">
                  <c:v>1.30pm</c:v>
                </c:pt>
                <c:pt idx="2">
                  <c:v>2pm</c:v>
                </c:pt>
                <c:pt idx="3">
                  <c:v>2.30pm</c:v>
                </c:pt>
                <c:pt idx="4">
                  <c:v>3pm</c:v>
                </c:pt>
                <c:pt idx="5">
                  <c:v>3.30pm</c:v>
                </c:pt>
                <c:pt idx="6">
                  <c:v>4pm</c:v>
                </c:pt>
                <c:pt idx="7">
                  <c:v>4.30pm</c:v>
                </c:pt>
                <c:pt idx="8">
                  <c:v>5pm</c:v>
                </c:pt>
                <c:pt idx="9">
                  <c:v>5.30pm</c:v>
                </c:pt>
                <c:pt idx="10">
                  <c:v>6pm</c:v>
                </c:pt>
                <c:pt idx="11">
                  <c:v>6.30pm</c:v>
                </c:pt>
                <c:pt idx="12">
                  <c:v>7pm</c:v>
                </c:pt>
                <c:pt idx="13">
                  <c:v>7.30pm</c:v>
                </c:pt>
                <c:pt idx="14">
                  <c:v>8.00pm</c:v>
                </c:pt>
                <c:pt idx="15">
                  <c:v>8.30pm</c:v>
                </c:pt>
                <c:pt idx="16">
                  <c:v>9.00pm</c:v>
                </c:pt>
              </c:strCache>
            </c:strRef>
          </c:cat>
          <c:val>
            <c:numRef>
              <c:f>Sheet1!$B$2:$B$18</c:f>
              <c:numCache>
                <c:formatCode>"£"#,##0.00;[Red]\-"£"#,##0.00</c:formatCode>
                <c:ptCount val="17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4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6.5</c:v>
                </c:pt>
                <c:pt idx="11">
                  <c:v>8</c:v>
                </c:pt>
                <c:pt idx="12">
                  <c:v>8</c:v>
                </c:pt>
                <c:pt idx="13">
                  <c:v>8</c:v>
                </c:pt>
                <c:pt idx="14">
                  <c:v>10</c:v>
                </c:pt>
                <c:pt idx="15">
                  <c:v>12</c:v>
                </c:pt>
                <c:pt idx="16">
                  <c:v>15</c:v>
                </c:pt>
              </c:numCache>
            </c:numRef>
          </c:val>
        </c:ser>
        <c:dLbls/>
        <c:marker val="1"/>
        <c:axId val="86181760"/>
        <c:axId val="86183296"/>
      </c:lineChart>
      <c:catAx>
        <c:axId val="86181760"/>
        <c:scaling>
          <c:orientation val="minMax"/>
        </c:scaling>
        <c:axPos val="b"/>
        <c:tickLblPos val="nextTo"/>
        <c:crossAx val="86183296"/>
        <c:crosses val="autoZero"/>
        <c:auto val="1"/>
        <c:lblAlgn val="ctr"/>
        <c:lblOffset val="100"/>
      </c:catAx>
      <c:valAx>
        <c:axId val="86183296"/>
        <c:scaling>
          <c:orientation val="minMax"/>
        </c:scaling>
        <c:axPos val="l"/>
        <c:majorGridlines/>
        <c:numFmt formatCode="&quot;£&quot;#,##0.00;[Red]\-&quot;£&quot;#,##0.00" sourceLinked="1"/>
        <c:tickLblPos val="nextTo"/>
        <c:crossAx val="86181760"/>
        <c:crosses val="autoZero"/>
        <c:crossBetween val="between"/>
      </c:valAx>
    </c:plotArea>
    <c:legend>
      <c:legendPos val="r"/>
      <c:layout/>
    </c:legend>
    <c:plotVisOnly val="1"/>
    <c:dispBlanksAs val="zero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layout/>
    </c:title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Bid</c:v>
                </c:pt>
              </c:strCache>
            </c:strRef>
          </c:tx>
          <c:cat>
            <c:strRef>
              <c:f>Sheet1!$A$2:$A$18</c:f>
              <c:strCache>
                <c:ptCount val="17"/>
                <c:pt idx="0">
                  <c:v>1pm</c:v>
                </c:pt>
                <c:pt idx="1">
                  <c:v>1.30pm</c:v>
                </c:pt>
                <c:pt idx="2">
                  <c:v>2pm</c:v>
                </c:pt>
                <c:pt idx="3">
                  <c:v>2.30pm</c:v>
                </c:pt>
                <c:pt idx="4">
                  <c:v>3pm</c:v>
                </c:pt>
                <c:pt idx="5">
                  <c:v>3.30pm</c:v>
                </c:pt>
                <c:pt idx="6">
                  <c:v>4pm</c:v>
                </c:pt>
                <c:pt idx="7">
                  <c:v>4.30pm</c:v>
                </c:pt>
                <c:pt idx="8">
                  <c:v>5pm</c:v>
                </c:pt>
                <c:pt idx="9">
                  <c:v>5.30pm</c:v>
                </c:pt>
                <c:pt idx="10">
                  <c:v>6pm</c:v>
                </c:pt>
                <c:pt idx="11">
                  <c:v>6.30pm</c:v>
                </c:pt>
                <c:pt idx="12">
                  <c:v>7pm</c:v>
                </c:pt>
                <c:pt idx="13">
                  <c:v>7.30pm</c:v>
                </c:pt>
                <c:pt idx="14">
                  <c:v>8.00pm</c:v>
                </c:pt>
                <c:pt idx="15">
                  <c:v>8.30pm</c:v>
                </c:pt>
                <c:pt idx="16">
                  <c:v>9.00pm</c:v>
                </c:pt>
              </c:strCache>
            </c:strRef>
          </c:cat>
          <c:val>
            <c:numRef>
              <c:f>Sheet1!$B$2:$B$18</c:f>
              <c:numCache>
                <c:formatCode>"£"#,##0.00;[Red]\-"£"#,##0.00</c:formatCode>
                <c:ptCount val="17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4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6.5</c:v>
                </c:pt>
                <c:pt idx="11">
                  <c:v>8</c:v>
                </c:pt>
                <c:pt idx="12">
                  <c:v>8</c:v>
                </c:pt>
                <c:pt idx="13">
                  <c:v>8</c:v>
                </c:pt>
                <c:pt idx="14">
                  <c:v>10</c:v>
                </c:pt>
                <c:pt idx="15">
                  <c:v>12</c:v>
                </c:pt>
                <c:pt idx="16">
                  <c:v>15</c:v>
                </c:pt>
              </c:numCache>
            </c:numRef>
          </c:val>
        </c:ser>
        <c:dLbls/>
        <c:marker val="1"/>
        <c:axId val="86323968"/>
        <c:axId val="86325504"/>
      </c:lineChart>
      <c:catAx>
        <c:axId val="86323968"/>
        <c:scaling>
          <c:orientation val="minMax"/>
        </c:scaling>
        <c:axPos val="b"/>
        <c:tickLblPos val="nextTo"/>
        <c:crossAx val="86325504"/>
        <c:crosses val="autoZero"/>
        <c:auto val="1"/>
        <c:lblAlgn val="ctr"/>
        <c:lblOffset val="100"/>
      </c:catAx>
      <c:valAx>
        <c:axId val="86325504"/>
        <c:scaling>
          <c:orientation val="minMax"/>
        </c:scaling>
        <c:axPos val="l"/>
        <c:majorGridlines/>
        <c:numFmt formatCode="&quot;£&quot;#,##0.00;[Red]\-&quot;£&quot;#,##0.00" sourceLinked="1"/>
        <c:tickLblPos val="nextTo"/>
        <c:crossAx val="86323968"/>
        <c:crosses val="autoZero"/>
        <c:crossBetween val="between"/>
      </c:valAx>
    </c:plotArea>
    <c:legend>
      <c:legendPos val="r"/>
      <c:layout/>
    </c:legend>
    <c:plotVisOnly val="1"/>
    <c:dispBlanksAs val="zero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layout/>
    </c:title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Bid</c:v>
                </c:pt>
              </c:strCache>
            </c:strRef>
          </c:tx>
          <c:cat>
            <c:strRef>
              <c:f>Sheet1!$A$2:$A$18</c:f>
              <c:strCache>
                <c:ptCount val="17"/>
                <c:pt idx="0">
                  <c:v>1pm</c:v>
                </c:pt>
                <c:pt idx="1">
                  <c:v>1.30pm</c:v>
                </c:pt>
                <c:pt idx="2">
                  <c:v>2pm</c:v>
                </c:pt>
                <c:pt idx="3">
                  <c:v>2.30pm</c:v>
                </c:pt>
                <c:pt idx="4">
                  <c:v>3pm</c:v>
                </c:pt>
                <c:pt idx="5">
                  <c:v>3.30pm</c:v>
                </c:pt>
                <c:pt idx="6">
                  <c:v>4pm</c:v>
                </c:pt>
                <c:pt idx="7">
                  <c:v>4.30pm</c:v>
                </c:pt>
                <c:pt idx="8">
                  <c:v>5pm</c:v>
                </c:pt>
                <c:pt idx="9">
                  <c:v>5.30pm</c:v>
                </c:pt>
                <c:pt idx="10">
                  <c:v>6pm</c:v>
                </c:pt>
                <c:pt idx="11">
                  <c:v>6.30pm</c:v>
                </c:pt>
                <c:pt idx="12">
                  <c:v>7pm</c:v>
                </c:pt>
                <c:pt idx="13">
                  <c:v>7.30pm</c:v>
                </c:pt>
                <c:pt idx="14">
                  <c:v>8.00pm</c:v>
                </c:pt>
                <c:pt idx="15">
                  <c:v>8.30pm</c:v>
                </c:pt>
                <c:pt idx="16">
                  <c:v>9.00pm</c:v>
                </c:pt>
              </c:strCache>
            </c:strRef>
          </c:cat>
          <c:val>
            <c:numRef>
              <c:f>Sheet1!$B$2:$B$18</c:f>
              <c:numCache>
                <c:formatCode>"£"#,##0.00;[Red]\-"£"#,##0.00</c:formatCode>
                <c:ptCount val="17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4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6.5</c:v>
                </c:pt>
                <c:pt idx="11">
                  <c:v>8</c:v>
                </c:pt>
                <c:pt idx="12">
                  <c:v>8</c:v>
                </c:pt>
                <c:pt idx="13">
                  <c:v>8</c:v>
                </c:pt>
                <c:pt idx="14">
                  <c:v>10</c:v>
                </c:pt>
                <c:pt idx="15">
                  <c:v>12</c:v>
                </c:pt>
                <c:pt idx="16">
                  <c:v>15</c:v>
                </c:pt>
              </c:numCache>
            </c:numRef>
          </c:val>
        </c:ser>
        <c:dLbls/>
        <c:marker val="1"/>
        <c:axId val="86347136"/>
        <c:axId val="63280256"/>
      </c:lineChart>
      <c:catAx>
        <c:axId val="86347136"/>
        <c:scaling>
          <c:orientation val="minMax"/>
        </c:scaling>
        <c:axPos val="b"/>
        <c:tickLblPos val="nextTo"/>
        <c:crossAx val="63280256"/>
        <c:crosses val="autoZero"/>
        <c:auto val="1"/>
        <c:lblAlgn val="ctr"/>
        <c:lblOffset val="100"/>
      </c:catAx>
      <c:valAx>
        <c:axId val="63280256"/>
        <c:scaling>
          <c:orientation val="minMax"/>
        </c:scaling>
        <c:axPos val="l"/>
        <c:majorGridlines/>
        <c:numFmt formatCode="&quot;£&quot;#,##0.00;[Red]\-&quot;£&quot;#,##0.00" sourceLinked="1"/>
        <c:tickLblPos val="nextTo"/>
        <c:crossAx val="86347136"/>
        <c:crosses val="autoZero"/>
        <c:crossBetween val="between"/>
      </c:valAx>
    </c:plotArea>
    <c:legend>
      <c:legendPos val="r"/>
      <c:layout/>
    </c:legend>
    <c:plotVisOnly val="1"/>
    <c:dispBlanksAs val="zero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layout/>
    </c:title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Bid</c:v>
                </c:pt>
              </c:strCache>
            </c:strRef>
          </c:tx>
          <c:cat>
            <c:strRef>
              <c:f>Sheet1!$A$2:$A$18</c:f>
              <c:strCache>
                <c:ptCount val="17"/>
                <c:pt idx="0">
                  <c:v>1pm</c:v>
                </c:pt>
                <c:pt idx="1">
                  <c:v>1.30pm</c:v>
                </c:pt>
                <c:pt idx="2">
                  <c:v>2pm</c:v>
                </c:pt>
                <c:pt idx="3">
                  <c:v>2.30pm</c:v>
                </c:pt>
                <c:pt idx="4">
                  <c:v>3pm</c:v>
                </c:pt>
                <c:pt idx="5">
                  <c:v>3.30pm</c:v>
                </c:pt>
                <c:pt idx="6">
                  <c:v>4pm</c:v>
                </c:pt>
                <c:pt idx="7">
                  <c:v>4.30pm</c:v>
                </c:pt>
                <c:pt idx="8">
                  <c:v>5pm</c:v>
                </c:pt>
                <c:pt idx="9">
                  <c:v>5.30pm</c:v>
                </c:pt>
                <c:pt idx="10">
                  <c:v>6pm</c:v>
                </c:pt>
                <c:pt idx="11">
                  <c:v>6.30pm</c:v>
                </c:pt>
                <c:pt idx="12">
                  <c:v>7pm</c:v>
                </c:pt>
                <c:pt idx="13">
                  <c:v>7.30pm</c:v>
                </c:pt>
                <c:pt idx="14">
                  <c:v>8.00pm</c:v>
                </c:pt>
                <c:pt idx="15">
                  <c:v>8.30pm</c:v>
                </c:pt>
                <c:pt idx="16">
                  <c:v>9.00pm</c:v>
                </c:pt>
              </c:strCache>
            </c:strRef>
          </c:cat>
          <c:val>
            <c:numRef>
              <c:f>Sheet1!$B$2:$B$18</c:f>
              <c:numCache>
                <c:formatCode>"£"#,##0.00;[Red]\-"£"#,##0.00</c:formatCode>
                <c:ptCount val="17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4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6.5</c:v>
                </c:pt>
                <c:pt idx="11">
                  <c:v>8</c:v>
                </c:pt>
                <c:pt idx="12">
                  <c:v>8</c:v>
                </c:pt>
                <c:pt idx="13">
                  <c:v>8</c:v>
                </c:pt>
                <c:pt idx="14">
                  <c:v>10</c:v>
                </c:pt>
                <c:pt idx="15">
                  <c:v>12</c:v>
                </c:pt>
                <c:pt idx="16">
                  <c:v>15</c:v>
                </c:pt>
              </c:numCache>
            </c:numRef>
          </c:val>
        </c:ser>
        <c:dLbls/>
        <c:marker val="1"/>
        <c:axId val="86538496"/>
        <c:axId val="86540288"/>
      </c:lineChart>
      <c:catAx>
        <c:axId val="86538496"/>
        <c:scaling>
          <c:orientation val="minMax"/>
        </c:scaling>
        <c:axPos val="b"/>
        <c:tickLblPos val="nextTo"/>
        <c:crossAx val="86540288"/>
        <c:crosses val="autoZero"/>
        <c:auto val="1"/>
        <c:lblAlgn val="ctr"/>
        <c:lblOffset val="100"/>
      </c:catAx>
      <c:valAx>
        <c:axId val="86540288"/>
        <c:scaling>
          <c:orientation val="minMax"/>
        </c:scaling>
        <c:axPos val="l"/>
        <c:majorGridlines/>
        <c:numFmt formatCode="&quot;£&quot;#,##0.00;[Red]\-&quot;£&quot;#,##0.00" sourceLinked="1"/>
        <c:tickLblPos val="nextTo"/>
        <c:crossAx val="86538496"/>
        <c:crosses val="autoZero"/>
        <c:crossBetween val="between"/>
      </c:valAx>
    </c:plotArea>
    <c:legend>
      <c:legendPos val="r"/>
      <c:layout/>
    </c:legend>
    <c:plotVisOnly val="1"/>
    <c:dispBlanksAs val="zero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layout/>
    </c:title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Bid</c:v>
                </c:pt>
              </c:strCache>
            </c:strRef>
          </c:tx>
          <c:cat>
            <c:strRef>
              <c:f>Sheet1!$A$2:$A$18</c:f>
              <c:strCache>
                <c:ptCount val="17"/>
                <c:pt idx="0">
                  <c:v>1pm</c:v>
                </c:pt>
                <c:pt idx="1">
                  <c:v>1.30pm</c:v>
                </c:pt>
                <c:pt idx="2">
                  <c:v>2pm</c:v>
                </c:pt>
                <c:pt idx="3">
                  <c:v>2.30pm</c:v>
                </c:pt>
                <c:pt idx="4">
                  <c:v>3pm</c:v>
                </c:pt>
                <c:pt idx="5">
                  <c:v>3.30pm</c:v>
                </c:pt>
                <c:pt idx="6">
                  <c:v>4pm</c:v>
                </c:pt>
                <c:pt idx="7">
                  <c:v>4.30pm</c:v>
                </c:pt>
                <c:pt idx="8">
                  <c:v>5pm</c:v>
                </c:pt>
                <c:pt idx="9">
                  <c:v>5.30pm</c:v>
                </c:pt>
                <c:pt idx="10">
                  <c:v>6pm</c:v>
                </c:pt>
                <c:pt idx="11">
                  <c:v>6.30pm</c:v>
                </c:pt>
                <c:pt idx="12">
                  <c:v>7pm</c:v>
                </c:pt>
                <c:pt idx="13">
                  <c:v>7.30pm</c:v>
                </c:pt>
                <c:pt idx="14">
                  <c:v>8.00pm</c:v>
                </c:pt>
                <c:pt idx="15">
                  <c:v>8.30pm</c:v>
                </c:pt>
                <c:pt idx="16">
                  <c:v>9.00pm</c:v>
                </c:pt>
              </c:strCache>
            </c:strRef>
          </c:cat>
          <c:val>
            <c:numRef>
              <c:f>Sheet1!$B$2:$B$18</c:f>
              <c:numCache>
                <c:formatCode>"£"#,##0.00;[Red]\-"£"#,##0.00</c:formatCode>
                <c:ptCount val="17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4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6.5</c:v>
                </c:pt>
                <c:pt idx="11">
                  <c:v>8</c:v>
                </c:pt>
                <c:pt idx="12">
                  <c:v>8</c:v>
                </c:pt>
                <c:pt idx="13">
                  <c:v>8</c:v>
                </c:pt>
                <c:pt idx="14">
                  <c:v>10</c:v>
                </c:pt>
                <c:pt idx="15">
                  <c:v>12</c:v>
                </c:pt>
                <c:pt idx="16">
                  <c:v>15</c:v>
                </c:pt>
              </c:numCache>
            </c:numRef>
          </c:val>
        </c:ser>
        <c:dLbls/>
        <c:marker val="1"/>
        <c:axId val="87127168"/>
        <c:axId val="87128704"/>
      </c:lineChart>
      <c:catAx>
        <c:axId val="87127168"/>
        <c:scaling>
          <c:orientation val="minMax"/>
        </c:scaling>
        <c:axPos val="b"/>
        <c:tickLblPos val="nextTo"/>
        <c:crossAx val="87128704"/>
        <c:crosses val="autoZero"/>
        <c:auto val="1"/>
        <c:lblAlgn val="ctr"/>
        <c:lblOffset val="100"/>
      </c:catAx>
      <c:valAx>
        <c:axId val="87128704"/>
        <c:scaling>
          <c:orientation val="minMax"/>
        </c:scaling>
        <c:axPos val="l"/>
        <c:majorGridlines/>
        <c:numFmt formatCode="&quot;£&quot;#,##0.00;[Red]\-&quot;£&quot;#,##0.00" sourceLinked="1"/>
        <c:tickLblPos val="nextTo"/>
        <c:crossAx val="87127168"/>
        <c:crosses val="autoZero"/>
        <c:crossBetween val="between"/>
      </c:valAx>
    </c:plotArea>
    <c:legend>
      <c:legendPos val="r"/>
      <c:layout/>
    </c:legend>
    <c:plotVisOnly val="1"/>
    <c:dispBlanksAs val="zero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layout/>
    </c:title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Bid</c:v>
                </c:pt>
              </c:strCache>
            </c:strRef>
          </c:tx>
          <c:cat>
            <c:strRef>
              <c:f>Sheet1!$A$2:$A$18</c:f>
              <c:strCache>
                <c:ptCount val="17"/>
                <c:pt idx="0">
                  <c:v>1pm</c:v>
                </c:pt>
                <c:pt idx="1">
                  <c:v>1.30pm</c:v>
                </c:pt>
                <c:pt idx="2">
                  <c:v>2pm</c:v>
                </c:pt>
                <c:pt idx="3">
                  <c:v>2.30pm</c:v>
                </c:pt>
                <c:pt idx="4">
                  <c:v>3pm</c:v>
                </c:pt>
                <c:pt idx="5">
                  <c:v>3.30pm</c:v>
                </c:pt>
                <c:pt idx="6">
                  <c:v>4pm</c:v>
                </c:pt>
                <c:pt idx="7">
                  <c:v>4.30pm</c:v>
                </c:pt>
                <c:pt idx="8">
                  <c:v>5pm</c:v>
                </c:pt>
                <c:pt idx="9">
                  <c:v>5.30pm</c:v>
                </c:pt>
                <c:pt idx="10">
                  <c:v>6pm</c:v>
                </c:pt>
                <c:pt idx="11">
                  <c:v>6.30pm</c:v>
                </c:pt>
                <c:pt idx="12">
                  <c:v>7pm</c:v>
                </c:pt>
                <c:pt idx="13">
                  <c:v>7.30pm</c:v>
                </c:pt>
                <c:pt idx="14">
                  <c:v>8.00pm</c:v>
                </c:pt>
                <c:pt idx="15">
                  <c:v>8.30pm</c:v>
                </c:pt>
                <c:pt idx="16">
                  <c:v>9.00pm</c:v>
                </c:pt>
              </c:strCache>
            </c:strRef>
          </c:cat>
          <c:val>
            <c:numRef>
              <c:f>Sheet1!$B$2:$B$18</c:f>
              <c:numCache>
                <c:formatCode>"£"#,##0.00;[Red]\-"£"#,##0.00</c:formatCode>
                <c:ptCount val="17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4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6.5</c:v>
                </c:pt>
                <c:pt idx="11">
                  <c:v>8</c:v>
                </c:pt>
                <c:pt idx="12">
                  <c:v>8</c:v>
                </c:pt>
                <c:pt idx="13">
                  <c:v>8</c:v>
                </c:pt>
                <c:pt idx="14">
                  <c:v>10</c:v>
                </c:pt>
                <c:pt idx="15">
                  <c:v>12</c:v>
                </c:pt>
                <c:pt idx="16">
                  <c:v>15</c:v>
                </c:pt>
              </c:numCache>
            </c:numRef>
          </c:val>
        </c:ser>
        <c:dLbls/>
        <c:marker val="1"/>
        <c:axId val="87343104"/>
        <c:axId val="87344640"/>
      </c:lineChart>
      <c:catAx>
        <c:axId val="87343104"/>
        <c:scaling>
          <c:orientation val="minMax"/>
        </c:scaling>
        <c:axPos val="b"/>
        <c:tickLblPos val="nextTo"/>
        <c:crossAx val="87344640"/>
        <c:crosses val="autoZero"/>
        <c:auto val="1"/>
        <c:lblAlgn val="ctr"/>
        <c:lblOffset val="100"/>
      </c:catAx>
      <c:valAx>
        <c:axId val="87344640"/>
        <c:scaling>
          <c:orientation val="minMax"/>
        </c:scaling>
        <c:axPos val="l"/>
        <c:majorGridlines/>
        <c:numFmt formatCode="&quot;£&quot;#,##0.00;[Red]\-&quot;£&quot;#,##0.00" sourceLinked="1"/>
        <c:tickLblPos val="nextTo"/>
        <c:crossAx val="87343104"/>
        <c:crosses val="autoZero"/>
        <c:crossBetween val="between"/>
      </c:valAx>
    </c:plotArea>
    <c:legend>
      <c:legendPos val="r"/>
      <c:layout/>
    </c:legend>
    <c:plotVisOnly val="1"/>
    <c:dispBlanksAs val="zero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C736-F16F-475A-8AE1-AFFA05431358}" type="datetimeFigureOut">
              <a:rPr lang="en-GB" smtClean="0"/>
              <a:pPr/>
              <a:t>17/06/2013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B3-66BF-45EB-9326-A48C8CD83C1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18353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C736-F16F-475A-8AE1-AFFA05431358}" type="datetimeFigureOut">
              <a:rPr lang="en-GB" smtClean="0"/>
              <a:pPr/>
              <a:t>17/06/2013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B3-66BF-45EB-9326-A48C8CD83C1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7690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C736-F16F-475A-8AE1-AFFA05431358}" type="datetimeFigureOut">
              <a:rPr lang="en-GB" smtClean="0"/>
              <a:pPr/>
              <a:t>17/06/2013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B3-66BF-45EB-9326-A48C8CD83C1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51528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C736-F16F-475A-8AE1-AFFA05431358}" type="datetimeFigureOut">
              <a:rPr lang="en-GB" smtClean="0"/>
              <a:pPr/>
              <a:t>17/06/2013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B3-66BF-45EB-9326-A48C8CD83C1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07693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C736-F16F-475A-8AE1-AFFA05431358}" type="datetimeFigureOut">
              <a:rPr lang="en-GB" smtClean="0"/>
              <a:pPr/>
              <a:t>17/06/2013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B3-66BF-45EB-9326-A48C8CD83C1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7335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C736-F16F-475A-8AE1-AFFA05431358}" type="datetimeFigureOut">
              <a:rPr lang="en-GB" smtClean="0"/>
              <a:pPr/>
              <a:t>17/06/2013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B3-66BF-45EB-9326-A48C8CD83C1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24852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C736-F16F-475A-8AE1-AFFA05431358}" type="datetimeFigureOut">
              <a:rPr lang="en-GB" smtClean="0"/>
              <a:pPr/>
              <a:t>17/06/2013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B3-66BF-45EB-9326-A48C8CD83C1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5839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C736-F16F-475A-8AE1-AFFA05431358}" type="datetimeFigureOut">
              <a:rPr lang="en-GB" smtClean="0"/>
              <a:pPr/>
              <a:t>17/06/2013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B3-66BF-45EB-9326-A48C8CD83C1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4091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C736-F16F-475A-8AE1-AFFA05431358}" type="datetimeFigureOut">
              <a:rPr lang="en-GB" smtClean="0"/>
              <a:pPr/>
              <a:t>17/06/2013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B3-66BF-45EB-9326-A48C8CD83C1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96256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C736-F16F-475A-8AE1-AFFA05431358}" type="datetimeFigureOut">
              <a:rPr lang="en-GB" smtClean="0"/>
              <a:pPr/>
              <a:t>17/06/2013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B3-66BF-45EB-9326-A48C8CD83C1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32962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C736-F16F-475A-8AE1-AFFA05431358}" type="datetimeFigureOut">
              <a:rPr lang="en-GB" smtClean="0"/>
              <a:pPr/>
              <a:t>17/06/2013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B3-66BF-45EB-9326-A48C8CD83C1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86097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BC736-F16F-475A-8AE1-AFFA05431358}" type="datetimeFigureOut">
              <a:rPr lang="en-GB" smtClean="0"/>
              <a:pPr/>
              <a:t>17/06/2013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337B3-66BF-45EB-9326-A48C8CD83C1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7596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topnews.net.nz/images/Ebay_0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-262111"/>
            <a:ext cx="1458863" cy="145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596336" cy="908720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439" y="5655"/>
            <a:ext cx="45595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E-Bay </a:t>
            </a:r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Maths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23528" y="1196752"/>
            <a:ext cx="181487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WALT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07505" y="1000993"/>
            <a:ext cx="8856984" cy="134788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323527" y="2708920"/>
            <a:ext cx="181487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WILF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107504" y="2513161"/>
            <a:ext cx="8856984" cy="365214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2123728" y="1229851"/>
            <a:ext cx="6682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Can you use a line graph to fill in a results table?</a:t>
            </a:r>
            <a:endParaRPr lang="en-GB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123728" y="2814027"/>
            <a:ext cx="66820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By the end of the lesson can you…</a:t>
            </a:r>
          </a:p>
          <a:p>
            <a:endParaRPr lang="en-GB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…complete the first column of a line graph by using the x-axis?</a:t>
            </a:r>
          </a:p>
          <a:p>
            <a:r>
              <a:rPr lang="en-GB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…complete the second column of a line graph by reading the points on the graph?</a:t>
            </a:r>
          </a:p>
          <a:p>
            <a:r>
              <a:rPr lang="en-GB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…read a point on a graph that is in-between labels on the y-axis? </a:t>
            </a:r>
            <a:endParaRPr lang="en-GB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-4936" y="6309321"/>
            <a:ext cx="7596336" cy="828538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890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topnews.net.nz/images/Ebay_0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-262111"/>
            <a:ext cx="1458863" cy="145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596336" cy="908720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439" y="5655"/>
            <a:ext cx="44396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E-Bay </a:t>
            </a:r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Maths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5" name="Chart 4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088761741"/>
              </p:ext>
            </p:extLst>
          </p:nvPr>
        </p:nvGraphicFramePr>
        <p:xfrm>
          <a:off x="179511" y="928984"/>
          <a:ext cx="8875687" cy="5380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" name="Rectangle 45"/>
          <p:cNvSpPr/>
          <p:nvPr/>
        </p:nvSpPr>
        <p:spPr>
          <a:xfrm>
            <a:off x="-4936" y="6344878"/>
            <a:ext cx="7596336" cy="828538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928985"/>
            <a:ext cx="46805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A graph to show the bid history of an </a:t>
            </a:r>
            <a:r>
              <a:rPr lang="en-GB" b="1" u="sng" dirty="0" err="1" smtClean="0"/>
              <a:t>ebay</a:t>
            </a:r>
            <a:r>
              <a:rPr lang="en-GB" b="1" u="sng" dirty="0" smtClean="0"/>
              <a:t> item</a:t>
            </a:r>
            <a:endParaRPr lang="en-GB" b="1" u="sng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0129041"/>
              </p:ext>
            </p:extLst>
          </p:nvPr>
        </p:nvGraphicFramePr>
        <p:xfrm>
          <a:off x="5220072" y="1556792"/>
          <a:ext cx="3618656" cy="4120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328"/>
                <a:gridCol w="1809328"/>
              </a:tblGrid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Bid Price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£2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£3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£3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£3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4pm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380312" y="522920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Arial" pitchFamily="34" charset="0"/>
                <a:cs typeface="Arial" pitchFamily="34" charset="0"/>
              </a:rPr>
              <a:t>£4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51520" y="4869158"/>
            <a:ext cx="3354493" cy="1296145"/>
            <a:chOff x="179512" y="5733256"/>
            <a:chExt cx="792088" cy="360040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971600" y="5733256"/>
              <a:ext cx="0" cy="36004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179512" y="5733256"/>
              <a:ext cx="792088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74778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topnews.net.nz/images/Ebay_0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-262111"/>
            <a:ext cx="1458863" cy="145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596336" cy="908720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439" y="5655"/>
            <a:ext cx="44396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E-Bay </a:t>
            </a:r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Maths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5" name="Chart 4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04864330"/>
              </p:ext>
            </p:extLst>
          </p:nvPr>
        </p:nvGraphicFramePr>
        <p:xfrm>
          <a:off x="179511" y="928984"/>
          <a:ext cx="8875687" cy="5380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" name="Rectangle 45"/>
          <p:cNvSpPr/>
          <p:nvPr/>
        </p:nvSpPr>
        <p:spPr>
          <a:xfrm>
            <a:off x="-4936" y="6344878"/>
            <a:ext cx="7596336" cy="828538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928985"/>
            <a:ext cx="46805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A graph to show the bid history of an </a:t>
            </a:r>
            <a:r>
              <a:rPr lang="en-GB" b="1" u="sng" dirty="0" err="1" smtClean="0"/>
              <a:t>ebay</a:t>
            </a:r>
            <a:r>
              <a:rPr lang="en-GB" b="1" u="sng" dirty="0" smtClean="0"/>
              <a:t> item</a:t>
            </a:r>
            <a:endParaRPr lang="en-GB" b="1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1907704" y="3573016"/>
            <a:ext cx="1080120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Arial" pitchFamily="34" charset="0"/>
                <a:cs typeface="Arial" pitchFamily="34" charset="0"/>
              </a:rPr>
              <a:t>£6.50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23528" y="4117721"/>
            <a:ext cx="5082685" cy="2047583"/>
            <a:chOff x="179512" y="5733256"/>
            <a:chExt cx="792088" cy="360040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971600" y="5733256"/>
              <a:ext cx="0" cy="36004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179512" y="5733256"/>
              <a:ext cx="792088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971600" y="1628800"/>
            <a:ext cx="2952328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How do you read this point?</a:t>
            </a:r>
            <a:endParaRPr lang="en-GB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923928" y="1998132"/>
            <a:ext cx="1482285" cy="211958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71011" y="2420888"/>
            <a:ext cx="2952328" cy="92333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It isn’t half way between the two points and so what the reading be?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32036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topnews.net.nz/images/Ebay_0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-262111"/>
            <a:ext cx="1458863" cy="145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596336" cy="908720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439" y="5655"/>
            <a:ext cx="44396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E-Bay </a:t>
            </a:r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Maths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5" name="Chart 4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306815273"/>
              </p:ext>
            </p:extLst>
          </p:nvPr>
        </p:nvGraphicFramePr>
        <p:xfrm>
          <a:off x="179511" y="928984"/>
          <a:ext cx="8875687" cy="5380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" name="Rectangle 45"/>
          <p:cNvSpPr/>
          <p:nvPr/>
        </p:nvSpPr>
        <p:spPr>
          <a:xfrm>
            <a:off x="-4936" y="6344878"/>
            <a:ext cx="7596336" cy="828538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928985"/>
            <a:ext cx="46805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A graph to show the bid history of an </a:t>
            </a:r>
            <a:r>
              <a:rPr lang="en-GB" b="1" u="sng" dirty="0" err="1" smtClean="0"/>
              <a:t>ebay</a:t>
            </a:r>
            <a:r>
              <a:rPr lang="en-GB" b="1" u="sng" dirty="0" smtClean="0"/>
              <a:t> item</a:t>
            </a:r>
            <a:endParaRPr lang="en-GB" b="1" u="sng" dirty="0"/>
          </a:p>
        </p:txBody>
      </p:sp>
      <p:sp>
        <p:nvSpPr>
          <p:cNvPr id="16" name="Oval 15"/>
          <p:cNvSpPr/>
          <p:nvPr/>
        </p:nvSpPr>
        <p:spPr>
          <a:xfrm>
            <a:off x="683568" y="5616624"/>
            <a:ext cx="7992888" cy="105273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5436096" y="4075331"/>
            <a:ext cx="2889671" cy="646331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This set of information is called the x-axis.</a:t>
            </a:r>
            <a:endParaRPr lang="en-GB" dirty="0"/>
          </a:p>
        </p:txBody>
      </p:sp>
      <p:cxnSp>
        <p:nvCxnSpPr>
          <p:cNvPr id="25" name="Straight Arrow Connector 24"/>
          <p:cNvCxnSpPr>
            <a:stCxn id="17" idx="2"/>
          </p:cNvCxnSpPr>
          <p:nvPr/>
        </p:nvCxnSpPr>
        <p:spPr>
          <a:xfrm flipH="1">
            <a:off x="6228184" y="4721662"/>
            <a:ext cx="652748" cy="79557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251520" y="928985"/>
            <a:ext cx="864096" cy="521400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/>
          <p:cNvSpPr txBox="1"/>
          <p:nvPr/>
        </p:nvSpPr>
        <p:spPr>
          <a:xfrm>
            <a:off x="1907704" y="1844824"/>
            <a:ext cx="2889671" cy="646331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This set of information is called the y-axis.</a:t>
            </a:r>
            <a:endParaRPr lang="en-GB" dirty="0"/>
          </a:p>
        </p:txBody>
      </p:sp>
      <p:cxnSp>
        <p:nvCxnSpPr>
          <p:cNvPr id="49" name="Straight Arrow Connector 48"/>
          <p:cNvCxnSpPr>
            <a:stCxn id="53" idx="2"/>
          </p:cNvCxnSpPr>
          <p:nvPr/>
        </p:nvCxnSpPr>
        <p:spPr>
          <a:xfrm flipH="1">
            <a:off x="1259632" y="2491155"/>
            <a:ext cx="2092908" cy="104483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1564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topnews.net.nz/images/Ebay_0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-262111"/>
            <a:ext cx="1458863" cy="145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596336" cy="908720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439" y="5655"/>
            <a:ext cx="44396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E-Bay </a:t>
            </a:r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Maths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5" name="Chart 4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911140273"/>
              </p:ext>
            </p:extLst>
          </p:nvPr>
        </p:nvGraphicFramePr>
        <p:xfrm>
          <a:off x="179511" y="928984"/>
          <a:ext cx="8875687" cy="5380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" name="Rectangle 45"/>
          <p:cNvSpPr/>
          <p:nvPr/>
        </p:nvSpPr>
        <p:spPr>
          <a:xfrm>
            <a:off x="-4936" y="6344878"/>
            <a:ext cx="7596336" cy="828538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928985"/>
            <a:ext cx="46805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A graph to show the bid history of an </a:t>
            </a:r>
            <a:r>
              <a:rPr lang="en-GB" b="1" u="sng" dirty="0" err="1" smtClean="0"/>
              <a:t>ebay</a:t>
            </a:r>
            <a:r>
              <a:rPr lang="en-GB" b="1" u="sng" dirty="0" smtClean="0"/>
              <a:t> item</a:t>
            </a:r>
            <a:endParaRPr lang="en-GB" b="1" u="sng" dirty="0"/>
          </a:p>
        </p:txBody>
      </p:sp>
      <p:sp>
        <p:nvSpPr>
          <p:cNvPr id="16" name="Oval 15"/>
          <p:cNvSpPr/>
          <p:nvPr/>
        </p:nvSpPr>
        <p:spPr>
          <a:xfrm>
            <a:off x="611560" y="5616624"/>
            <a:ext cx="8064896" cy="105273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5436096" y="4075331"/>
            <a:ext cx="2889671" cy="92333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This set of information is what you put into the first column of a results table.</a:t>
            </a:r>
            <a:endParaRPr lang="en-GB" b="1" dirty="0"/>
          </a:p>
        </p:txBody>
      </p:sp>
      <p:cxnSp>
        <p:nvCxnSpPr>
          <p:cNvPr id="10" name="Straight Arrow Connector 9"/>
          <p:cNvCxnSpPr>
            <a:stCxn id="9" idx="2"/>
          </p:cNvCxnSpPr>
          <p:nvPr/>
        </p:nvCxnSpPr>
        <p:spPr>
          <a:xfrm flipH="1">
            <a:off x="6228184" y="4998661"/>
            <a:ext cx="652748" cy="51857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68847824"/>
              </p:ext>
            </p:extLst>
          </p:nvPr>
        </p:nvGraphicFramePr>
        <p:xfrm>
          <a:off x="179512" y="1397000"/>
          <a:ext cx="3618656" cy="4120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328"/>
                <a:gridCol w="1809328"/>
              </a:tblGrid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683568" y="5877272"/>
            <a:ext cx="504056" cy="576064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539552" y="198884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Arial" pitchFamily="34" charset="0"/>
                <a:cs typeface="Arial" pitchFamily="34" charset="0"/>
              </a:rPr>
              <a:t>1pm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552" y="249289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Arial" pitchFamily="34" charset="0"/>
                <a:cs typeface="Arial" pitchFamily="34" charset="0"/>
              </a:rPr>
              <a:t>1.30pm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9552" y="299695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Arial" pitchFamily="34" charset="0"/>
                <a:cs typeface="Arial" pitchFamily="34" charset="0"/>
              </a:rPr>
              <a:t>2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pm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9552" y="350100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Arial" pitchFamily="34" charset="0"/>
                <a:cs typeface="Arial" pitchFamily="34" charset="0"/>
              </a:rPr>
              <a:t>2.30pm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62436" y="400506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Arial" pitchFamily="34" charset="0"/>
                <a:cs typeface="Arial" pitchFamily="34" charset="0"/>
              </a:rPr>
              <a:t>3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pm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9552" y="4545999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Arial" pitchFamily="34" charset="0"/>
                <a:cs typeface="Arial" pitchFamily="34" charset="0"/>
              </a:rPr>
              <a:t>3.30pm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9552" y="507328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Arial" pitchFamily="34" charset="0"/>
                <a:cs typeface="Arial" pitchFamily="34" charset="0"/>
              </a:rPr>
              <a:t>4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pm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115616" y="5877272"/>
            <a:ext cx="504056" cy="576064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1547664" y="5877272"/>
            <a:ext cx="504056" cy="576064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2051720" y="5877272"/>
            <a:ext cx="504056" cy="576064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2483768" y="5877272"/>
            <a:ext cx="504056" cy="576064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2915816" y="5877272"/>
            <a:ext cx="504056" cy="576064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3347864" y="5877272"/>
            <a:ext cx="504056" cy="576064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9495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4" grpId="0"/>
      <p:bldP spid="17" grpId="0"/>
      <p:bldP spid="18" grpId="0"/>
      <p:bldP spid="19" grpId="0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topnews.net.nz/images/Ebay_0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-262111"/>
            <a:ext cx="1458863" cy="145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596336" cy="908720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439" y="5655"/>
            <a:ext cx="44396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E-Bay </a:t>
            </a:r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Maths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5" name="Chart 4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554394697"/>
              </p:ext>
            </p:extLst>
          </p:nvPr>
        </p:nvGraphicFramePr>
        <p:xfrm>
          <a:off x="179511" y="928984"/>
          <a:ext cx="8875687" cy="5380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" name="Rectangle 45"/>
          <p:cNvSpPr/>
          <p:nvPr/>
        </p:nvSpPr>
        <p:spPr>
          <a:xfrm>
            <a:off x="-4936" y="6344878"/>
            <a:ext cx="7596336" cy="828538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928985"/>
            <a:ext cx="46805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A graph to show the bid history of an </a:t>
            </a:r>
            <a:r>
              <a:rPr lang="en-GB" b="1" u="sng" dirty="0" err="1" smtClean="0"/>
              <a:t>ebay</a:t>
            </a:r>
            <a:r>
              <a:rPr lang="en-GB" b="1" u="sng" dirty="0" smtClean="0"/>
              <a:t> item</a:t>
            </a:r>
            <a:endParaRPr lang="en-GB" b="1" u="sng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55481915"/>
              </p:ext>
            </p:extLst>
          </p:nvPr>
        </p:nvGraphicFramePr>
        <p:xfrm>
          <a:off x="5220072" y="1556792"/>
          <a:ext cx="3618656" cy="4120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328"/>
                <a:gridCol w="1809328"/>
              </a:tblGrid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4pm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452320" y="217350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Arial" pitchFamily="34" charset="0"/>
                <a:cs typeface="Arial" pitchFamily="34" charset="0"/>
              </a:rPr>
              <a:t>£1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79512" y="5733256"/>
            <a:ext cx="792088" cy="360040"/>
            <a:chOff x="179512" y="5733256"/>
            <a:chExt cx="792088" cy="360040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971600" y="5733256"/>
              <a:ext cx="0" cy="36004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179512" y="5733256"/>
              <a:ext cx="792088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259495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topnews.net.nz/images/Ebay_0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-262111"/>
            <a:ext cx="1458863" cy="145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596336" cy="908720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439" y="5655"/>
            <a:ext cx="44396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E-Bay </a:t>
            </a:r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Maths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5" name="Chart 4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587750832"/>
              </p:ext>
            </p:extLst>
          </p:nvPr>
        </p:nvGraphicFramePr>
        <p:xfrm>
          <a:off x="179511" y="928984"/>
          <a:ext cx="8875687" cy="5380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" name="Rectangle 45"/>
          <p:cNvSpPr/>
          <p:nvPr/>
        </p:nvSpPr>
        <p:spPr>
          <a:xfrm>
            <a:off x="-4936" y="6344878"/>
            <a:ext cx="7596336" cy="828538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928985"/>
            <a:ext cx="46805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A graph to show the bid history of an </a:t>
            </a:r>
            <a:r>
              <a:rPr lang="en-GB" b="1" u="sng" dirty="0" err="1" smtClean="0"/>
              <a:t>ebay</a:t>
            </a:r>
            <a:r>
              <a:rPr lang="en-GB" b="1" u="sng" dirty="0" smtClean="0"/>
              <a:t> item</a:t>
            </a:r>
            <a:endParaRPr lang="en-GB" b="1" u="sng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31873956"/>
              </p:ext>
            </p:extLst>
          </p:nvPr>
        </p:nvGraphicFramePr>
        <p:xfrm>
          <a:off x="5220072" y="1556792"/>
          <a:ext cx="3618656" cy="4120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328"/>
                <a:gridCol w="1809328"/>
              </a:tblGrid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4pm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452320" y="217350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Arial" pitchFamily="34" charset="0"/>
                <a:cs typeface="Arial" pitchFamily="34" charset="0"/>
              </a:rPr>
              <a:t>£1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575556" y="5713565"/>
            <a:ext cx="792088" cy="360040"/>
            <a:chOff x="179512" y="5733256"/>
            <a:chExt cx="792088" cy="360040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971600" y="5733256"/>
              <a:ext cx="0" cy="36004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179512" y="5733256"/>
              <a:ext cx="792088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7452320" y="263691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Arial" pitchFamily="34" charset="0"/>
                <a:cs typeface="Arial" pitchFamily="34" charset="0"/>
              </a:rPr>
              <a:t>£1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354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topnews.net.nz/images/Ebay_0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-262111"/>
            <a:ext cx="1458863" cy="145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596336" cy="908720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439" y="5655"/>
            <a:ext cx="44396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E-Bay </a:t>
            </a:r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Maths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5" name="Chart 4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587750832"/>
              </p:ext>
            </p:extLst>
          </p:nvPr>
        </p:nvGraphicFramePr>
        <p:xfrm>
          <a:off x="179511" y="928984"/>
          <a:ext cx="8875687" cy="5380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" name="Rectangle 45"/>
          <p:cNvSpPr/>
          <p:nvPr/>
        </p:nvSpPr>
        <p:spPr>
          <a:xfrm>
            <a:off x="-4936" y="6344878"/>
            <a:ext cx="7596336" cy="828538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928985"/>
            <a:ext cx="46805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A graph to show the bid history of an </a:t>
            </a:r>
            <a:r>
              <a:rPr lang="en-GB" b="1" u="sng" dirty="0" err="1" smtClean="0"/>
              <a:t>ebay</a:t>
            </a:r>
            <a:r>
              <a:rPr lang="en-GB" b="1" u="sng" dirty="0" smtClean="0"/>
              <a:t> item</a:t>
            </a:r>
            <a:endParaRPr lang="en-GB" b="1" u="sng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91306464"/>
              </p:ext>
            </p:extLst>
          </p:nvPr>
        </p:nvGraphicFramePr>
        <p:xfrm>
          <a:off x="5220072" y="1556792"/>
          <a:ext cx="3618656" cy="4120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328"/>
                <a:gridCol w="1809328"/>
              </a:tblGrid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4pm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380312" y="31409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Arial" pitchFamily="34" charset="0"/>
                <a:cs typeface="Arial" pitchFamily="34" charset="0"/>
              </a:rPr>
              <a:t>£2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26801" y="5417383"/>
            <a:ext cx="1505622" cy="883329"/>
            <a:chOff x="179512" y="5733256"/>
            <a:chExt cx="792088" cy="360040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971600" y="5733256"/>
              <a:ext cx="0" cy="36004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179512" y="5733256"/>
              <a:ext cx="792088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414354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topnews.net.nz/images/Ebay_0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-262111"/>
            <a:ext cx="1458863" cy="145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596336" cy="908720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439" y="5655"/>
            <a:ext cx="44396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E-Bay </a:t>
            </a:r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Maths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5" name="Chart 4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587750832"/>
              </p:ext>
            </p:extLst>
          </p:nvPr>
        </p:nvGraphicFramePr>
        <p:xfrm>
          <a:off x="179511" y="928984"/>
          <a:ext cx="8875687" cy="5380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" name="Rectangle 45"/>
          <p:cNvSpPr/>
          <p:nvPr/>
        </p:nvSpPr>
        <p:spPr>
          <a:xfrm>
            <a:off x="-4936" y="6344878"/>
            <a:ext cx="7596336" cy="828538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928985"/>
            <a:ext cx="46805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A graph to show the bid history of an </a:t>
            </a:r>
            <a:r>
              <a:rPr lang="en-GB" b="1" u="sng" dirty="0" err="1" smtClean="0"/>
              <a:t>ebay</a:t>
            </a:r>
            <a:r>
              <a:rPr lang="en-GB" b="1" u="sng" dirty="0" smtClean="0"/>
              <a:t> item</a:t>
            </a:r>
            <a:endParaRPr lang="en-GB" b="1" u="sng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51341057"/>
              </p:ext>
            </p:extLst>
          </p:nvPr>
        </p:nvGraphicFramePr>
        <p:xfrm>
          <a:off x="5220072" y="1556792"/>
          <a:ext cx="3618656" cy="4120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328"/>
                <a:gridCol w="1809328"/>
              </a:tblGrid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Bid Price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£2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4pm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380312" y="371703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Arial" pitchFamily="34" charset="0"/>
                <a:cs typeface="Arial" pitchFamily="34" charset="0"/>
              </a:rPr>
              <a:t>£3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23528" y="5116426"/>
            <a:ext cx="1948325" cy="1048877"/>
            <a:chOff x="179512" y="5733256"/>
            <a:chExt cx="792088" cy="360040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971600" y="5733256"/>
              <a:ext cx="0" cy="36004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179512" y="5733256"/>
              <a:ext cx="792088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414354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topnews.net.nz/images/Ebay_0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-262111"/>
            <a:ext cx="1458863" cy="145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596336" cy="908720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439" y="5655"/>
            <a:ext cx="44396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E-Bay </a:t>
            </a:r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Maths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5" name="Chart 4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625230224"/>
              </p:ext>
            </p:extLst>
          </p:nvPr>
        </p:nvGraphicFramePr>
        <p:xfrm>
          <a:off x="179511" y="928984"/>
          <a:ext cx="8875687" cy="5380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" name="Rectangle 45"/>
          <p:cNvSpPr/>
          <p:nvPr/>
        </p:nvSpPr>
        <p:spPr>
          <a:xfrm>
            <a:off x="-4936" y="6344878"/>
            <a:ext cx="7596336" cy="828538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928985"/>
            <a:ext cx="46805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A graph to show the bid history of an </a:t>
            </a:r>
            <a:r>
              <a:rPr lang="en-GB" b="1" u="sng" dirty="0" err="1" smtClean="0"/>
              <a:t>ebay</a:t>
            </a:r>
            <a:r>
              <a:rPr lang="en-GB" b="1" u="sng" dirty="0" smtClean="0"/>
              <a:t> item</a:t>
            </a:r>
            <a:endParaRPr lang="en-GB" b="1" u="sng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52600382"/>
              </p:ext>
            </p:extLst>
          </p:nvPr>
        </p:nvGraphicFramePr>
        <p:xfrm>
          <a:off x="5220072" y="1556792"/>
          <a:ext cx="3618656" cy="4120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328"/>
                <a:gridCol w="1809328"/>
              </a:tblGrid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Bid Price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£2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£3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4pm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380312" y="422108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Arial" pitchFamily="34" charset="0"/>
                <a:cs typeface="Arial" pitchFamily="34" charset="0"/>
              </a:rPr>
              <a:t>£3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51520" y="5116426"/>
            <a:ext cx="2520280" cy="1048877"/>
            <a:chOff x="179512" y="5733256"/>
            <a:chExt cx="792088" cy="360040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971600" y="5733256"/>
              <a:ext cx="0" cy="36004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179512" y="5733256"/>
              <a:ext cx="792088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788300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topnews.net.nz/images/Ebay_0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-262111"/>
            <a:ext cx="1458863" cy="145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596336" cy="908720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439" y="5655"/>
            <a:ext cx="44396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E-Bay </a:t>
            </a:r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Maths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5" name="Chart 4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336734386"/>
              </p:ext>
            </p:extLst>
          </p:nvPr>
        </p:nvGraphicFramePr>
        <p:xfrm>
          <a:off x="179511" y="928984"/>
          <a:ext cx="8875687" cy="5380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" name="Rectangle 45"/>
          <p:cNvSpPr/>
          <p:nvPr/>
        </p:nvSpPr>
        <p:spPr>
          <a:xfrm>
            <a:off x="-4936" y="6344878"/>
            <a:ext cx="7596336" cy="828538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2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928985"/>
            <a:ext cx="46805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A graph to show the bid history of an </a:t>
            </a:r>
            <a:r>
              <a:rPr lang="en-GB" b="1" u="sng" dirty="0" err="1" smtClean="0"/>
              <a:t>ebay</a:t>
            </a:r>
            <a:r>
              <a:rPr lang="en-GB" b="1" u="sng" dirty="0" smtClean="0"/>
              <a:t> item</a:t>
            </a:r>
            <a:endParaRPr lang="en-GB" b="1" u="sng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61779554"/>
              </p:ext>
            </p:extLst>
          </p:nvPr>
        </p:nvGraphicFramePr>
        <p:xfrm>
          <a:off x="5220072" y="1556792"/>
          <a:ext cx="3618656" cy="4120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328"/>
                <a:gridCol w="1809328"/>
              </a:tblGrid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Bid Price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£2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£3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£3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3.30pm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02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4pm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380312" y="472514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Arial" pitchFamily="34" charset="0"/>
                <a:cs typeface="Arial" pitchFamily="34" charset="0"/>
              </a:rPr>
              <a:t>£3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-165586" y="5116426"/>
            <a:ext cx="3354493" cy="1048877"/>
            <a:chOff x="179512" y="5733256"/>
            <a:chExt cx="792088" cy="360040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971600" y="5733256"/>
              <a:ext cx="0" cy="36004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179512" y="5733256"/>
              <a:ext cx="792088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971350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399</Words>
  <Application>Microsoft Office PowerPoint</Application>
  <PresentationFormat>On-screen Show (4:3)</PresentationFormat>
  <Paragraphs>141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Ferndown Middle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Ayling, Darren</dc:creator>
  <cp:lastModifiedBy>markgreenaway1@gmail.com</cp:lastModifiedBy>
  <cp:revision>30</cp:revision>
  <dcterms:created xsi:type="dcterms:W3CDTF">2010-09-17T21:04:35Z</dcterms:created>
  <dcterms:modified xsi:type="dcterms:W3CDTF">2013-06-17T18:32:31Z</dcterms:modified>
</cp:coreProperties>
</file>